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95" r:id="rId2"/>
    <p:sldId id="292" r:id="rId3"/>
    <p:sldId id="296" r:id="rId4"/>
    <p:sldId id="293" r:id="rId5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06" autoAdjust="0"/>
  </p:normalViewPr>
  <p:slideViewPr>
    <p:cSldViewPr>
      <p:cViewPr varScale="1">
        <p:scale>
          <a:sx n="108" d="100"/>
          <a:sy n="108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5659" tIns="47829" rIns="95659" bIns="47829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5659" tIns="47829" rIns="95659" bIns="47829" rtlCol="0"/>
          <a:lstStyle>
            <a:lvl1pPr algn="r">
              <a:defRPr sz="1300"/>
            </a:lvl1pPr>
          </a:lstStyle>
          <a:p>
            <a:fld id="{807230D3-8B5A-4395-ACF2-6821B3B44999}" type="datetimeFigureOut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59" tIns="47829" rIns="95659" bIns="4782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59" tIns="47829" rIns="95659" bIns="47829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9"/>
            <a:ext cx="2949787" cy="496967"/>
          </a:xfrm>
          <a:prstGeom prst="rect">
            <a:avLst/>
          </a:prstGeom>
        </p:spPr>
        <p:txBody>
          <a:bodyPr vert="horz" lIns="95659" tIns="47829" rIns="95659" bIns="47829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9"/>
            <a:ext cx="2949787" cy="496967"/>
          </a:xfrm>
          <a:prstGeom prst="rect">
            <a:avLst/>
          </a:prstGeom>
        </p:spPr>
        <p:txBody>
          <a:bodyPr vert="horz" lIns="95659" tIns="47829" rIns="95659" bIns="47829" rtlCol="0" anchor="b"/>
          <a:lstStyle>
            <a:lvl1pPr algn="r">
              <a:defRPr sz="1300"/>
            </a:lvl1pPr>
          </a:lstStyle>
          <a:p>
            <a:fld id="{BC9C9FDE-58F9-4AE9-96FC-6E667B6F7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829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9FDE-58F9-4AE9-96FC-6E667B6F7F5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79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9FDE-58F9-4AE9-96FC-6E667B6F7F5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796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9FDE-58F9-4AE9-96FC-6E667B6F7F5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796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9FDE-58F9-4AE9-96FC-6E667B6F7F5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79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E323-B4EE-48DB-B3AE-23E96EC6FDD8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98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B41-113D-44F5-BF83-AB049F91E8C7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848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39B5-856B-4132-9E5A-BDD2D6504B22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672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5829-300A-40E4-9085-1EBB565D8A15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22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11C-8707-4142-AD85-2D58948B343A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33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12DE-C7A1-40B3-BC4F-AA19DB6DA6BB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11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8EB0-62D8-4512-8FE8-C4D879755102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44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0FBE-DEC0-46B5-9E88-9A20B1B9039E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115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EA74-3FFC-421A-9E04-D387BF8B299C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25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875A-A8AA-4DA8-8314-84E0A0319F19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907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9D64-C076-47F6-9B5E-E61A6788DC6B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98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BF7AA-EF57-4227-9158-3C108FA32B12}" type="datetime1">
              <a:rPr lang="ko-KR" altLang="en-US" smtClean="0"/>
              <a:t>2023-12-12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5766-6A9B-41C7-9B0F-7FF84460D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528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hard.co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hard.co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-11538" y="597828"/>
            <a:ext cx="9144000" cy="56886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0" y="6309320"/>
            <a:ext cx="9144000" cy="4571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0" y="574969"/>
            <a:ext cx="9144000" cy="4571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195736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72486" y="2376069"/>
            <a:ext cx="210179" cy="420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1918" y="97722"/>
            <a:ext cx="1840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예식 전 준비사항</a:t>
            </a:r>
            <a:endParaRPr lang="ko-KR" altLang="en-US" sz="1600" b="1" dirty="0">
              <a:solidFill>
                <a:schemeClr val="accent6">
                  <a:lumMod val="75000"/>
                </a:schemeClr>
              </a:solidFill>
              <a:latin typeface="KT&amp;G 상상제목 B" pitchFamily="2" charset="-127"/>
              <a:ea typeface="KT&amp;G 상상제목 B" pitchFamily="2" charset="-127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526489" y="831501"/>
            <a:ext cx="8091021" cy="2129964"/>
            <a:chOff x="513426" y="843546"/>
            <a:chExt cx="8091022" cy="2308324"/>
          </a:xfrm>
        </p:grpSpPr>
        <p:sp>
          <p:nvSpPr>
            <p:cNvPr id="22" name="직사각형 21"/>
            <p:cNvSpPr/>
            <p:nvPr/>
          </p:nvSpPr>
          <p:spPr>
            <a:xfrm>
              <a:off x="513426" y="1771911"/>
              <a:ext cx="2111498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시식 예약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347864" y="843546"/>
              <a:ext cx="5256584" cy="23083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40~60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일전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사전 예약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부탁드립니다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시식일정은 당일 행사일정에 맞춰 한정적으로 진행됩니다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조기마감 될 수 있으니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2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주전 미리 예약해주세요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1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회에 한하여 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6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인까지 무료시식 가능합니다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(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지불보증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150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명이상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시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)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6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인 외 추가인원은 시식당일 별도로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계산하셔야합니다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시식 예약 후 당일 취소 시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모든 </a:t>
              </a:r>
              <a:r>
                <a:rPr lang="ko-KR" altLang="en-US" sz="1100" b="1" dirty="0" err="1">
                  <a:solidFill>
                    <a:srgbClr val="C00000"/>
                  </a:solidFill>
                  <a:latin typeface="+mn-ea"/>
                </a:rPr>
                <a:t>시식권은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 소멸되며 </a:t>
              </a:r>
              <a:r>
                <a:rPr lang="ko-KR" altLang="en-US" sz="1100" b="1" dirty="0" err="1">
                  <a:solidFill>
                    <a:srgbClr val="C00000"/>
                  </a:solidFill>
                  <a:latin typeface="+mn-ea"/>
                </a:rPr>
                <a:t>재시식이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 불가합니다</a:t>
              </a:r>
              <a:r>
                <a:rPr lang="en-US" altLang="ko-KR" sz="900" b="1" dirty="0">
                  <a:solidFill>
                    <a:srgbClr val="C00000"/>
                  </a:solidFill>
                  <a:latin typeface="+mn-ea"/>
                </a:rPr>
                <a:t>.</a:t>
              </a:r>
              <a:r>
                <a:rPr lang="en-US" altLang="ko-KR" sz="700" b="1" dirty="0">
                  <a:solidFill>
                    <a:srgbClr val="C00000"/>
                  </a:solidFill>
                  <a:latin typeface="+mn-ea"/>
                </a:rPr>
                <a:t>   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                                                                                 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(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개인 사정 상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시식 못하는 경우 포함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)</a:t>
              </a:r>
              <a:r>
                <a:rPr lang="en-US" altLang="ko-KR" sz="12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 </a:t>
              </a:r>
              <a:endParaRPr lang="en-US" altLang="ko-KR" sz="16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계절에 따라 음식메뉴는 변경될 수 있습니다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.</a:t>
              </a:r>
              <a:r>
                <a:rPr lang="en-US" altLang="ko-KR" sz="1000" b="1" dirty="0">
                  <a:solidFill>
                    <a:srgbClr val="C00000"/>
                  </a:solidFill>
                  <a:latin typeface="+mn-ea"/>
                </a:rPr>
                <a:t> 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 flipV="1">
              <a:off x="2624924" y="1981301"/>
              <a:ext cx="722940" cy="1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532420" y="4629894"/>
            <a:ext cx="8134670" cy="1329210"/>
            <a:chOff x="541098" y="4315526"/>
            <a:chExt cx="8134670" cy="1329210"/>
          </a:xfrm>
        </p:grpSpPr>
        <p:sp>
          <p:nvSpPr>
            <p:cNvPr id="25" name="직사각형 24"/>
            <p:cNvSpPr/>
            <p:nvPr/>
          </p:nvSpPr>
          <p:spPr>
            <a:xfrm>
              <a:off x="541098" y="4627222"/>
              <a:ext cx="2120776" cy="5760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최종 체크리스트 </a:t>
              </a:r>
              <a:endParaRPr lang="en-US" altLang="ko-KR" sz="1600" b="1" dirty="0">
                <a:solidFill>
                  <a:schemeClr val="tx2">
                    <a:lumMod val="50000"/>
                  </a:schemeClr>
                </a:solidFill>
                <a:latin typeface="KT&amp;G 상상제목 B" pitchFamily="2" charset="-127"/>
                <a:ea typeface="KT&amp;G 상상제목 B" pitchFamily="2" charset="-127"/>
              </a:endParaRPr>
            </a:p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진행</a:t>
              </a: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369605" y="4315526"/>
              <a:ext cx="5306163" cy="132921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30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일전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최종 체크리스트를 메일로 전송해드립니다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</a:t>
              </a:r>
              <a:endParaRPr lang="en-US" altLang="ko-KR" sz="1100" b="1" dirty="0">
                <a:solidFill>
                  <a:srgbClr val="C0000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최종 체크리스트는 보증인원과 예식 진행내용을 최종 확인하는 절차입니다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.</a:t>
              </a: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작성된 최종 체크리스트는 예식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3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주 전까지 답변 부탁드립니다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웹하드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hlinkClick r:id="rId3"/>
                </a:rPr>
                <a:t>http://www.webhard.co.kr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  <a:r>
                <a:rPr lang="en-US" altLang="ko-KR" sz="10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[</a:t>
              </a:r>
              <a:r>
                <a:rPr lang="ko-KR" altLang="en-US" sz="10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아이디</a:t>
              </a:r>
              <a:r>
                <a:rPr lang="en-US" altLang="ko-KR" sz="10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0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비밀번호 </a:t>
              </a:r>
              <a:r>
                <a:rPr lang="en-US" altLang="ko-KR" sz="10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: grand9000,grand9000]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회신 후에는 전화상으로 보내주신 내용을 재확인 해드립니다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</p:txBody>
        </p:sp>
        <p:cxnSp>
          <p:nvCxnSpPr>
            <p:cNvPr id="29" name="직선 연결선 28"/>
            <p:cNvCxnSpPr>
              <a:cxnSpLocks/>
            </p:cNvCxnSpPr>
            <p:nvPr/>
          </p:nvCxnSpPr>
          <p:spPr>
            <a:xfrm flipV="1">
              <a:off x="2668747" y="4965942"/>
              <a:ext cx="615787" cy="1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그룹 22"/>
          <p:cNvGrpSpPr/>
          <p:nvPr/>
        </p:nvGrpSpPr>
        <p:grpSpPr>
          <a:xfrm>
            <a:off x="513425" y="3274731"/>
            <a:ext cx="8091022" cy="1107996"/>
            <a:chOff x="513426" y="2651907"/>
            <a:chExt cx="8091022" cy="1107996"/>
          </a:xfrm>
        </p:grpSpPr>
        <p:sp>
          <p:nvSpPr>
            <p:cNvPr id="24" name="직사각형 23"/>
            <p:cNvSpPr/>
            <p:nvPr/>
          </p:nvSpPr>
          <p:spPr>
            <a:xfrm>
              <a:off x="513426" y="3000490"/>
              <a:ext cx="2111498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ko-KR" altLang="en-US" sz="1600" b="1" dirty="0" err="1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혼주</a:t>
              </a:r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 메이크업 예약</a:t>
              </a: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3347864" y="2651907"/>
              <a:ext cx="5256584" cy="110799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30-40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일전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혼주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메이크업 예약을 하실 수 있습니다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혼주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어머님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1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인 ￦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180,000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원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/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혼주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아버님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1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인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\80,000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당일 스케줄 및 준비사항은 예식일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5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일 전에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전화드립니다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담당자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010-2249-2528</a:t>
              </a: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</p:txBody>
        </p:sp>
        <p:cxnSp>
          <p:nvCxnSpPr>
            <p:cNvPr id="30" name="직선 연결선 29"/>
            <p:cNvCxnSpPr/>
            <p:nvPr/>
          </p:nvCxnSpPr>
          <p:spPr>
            <a:xfrm flipV="1">
              <a:off x="2624924" y="3227970"/>
              <a:ext cx="722940" cy="1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610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D1D87D28-79E3-4918-8D53-2573503D165C}"/>
              </a:ext>
            </a:extLst>
          </p:cNvPr>
          <p:cNvSpPr/>
          <p:nvPr/>
        </p:nvSpPr>
        <p:spPr>
          <a:xfrm>
            <a:off x="-7301" y="627140"/>
            <a:ext cx="9144000" cy="56886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0" y="6309320"/>
            <a:ext cx="9144000" cy="4571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0" y="574969"/>
            <a:ext cx="9144000" cy="4571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195736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72486" y="2376069"/>
            <a:ext cx="210179" cy="420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3671" y="116446"/>
            <a:ext cx="4289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각 </a:t>
            </a:r>
            <a:r>
              <a:rPr lang="ko-KR" altLang="en-US" sz="2000" b="1" dirty="0" err="1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주차별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  예식 준비사항  </a:t>
            </a: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[ 10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일 전 이후  </a:t>
            </a: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]</a:t>
            </a:r>
            <a:endParaRPr lang="ko-KR" altLang="en-US" sz="2000" b="1" dirty="0">
              <a:solidFill>
                <a:schemeClr val="accent6">
                  <a:lumMod val="75000"/>
                </a:schemeClr>
              </a:solidFill>
              <a:latin typeface="KT&amp;G 상상제목 B" pitchFamily="2" charset="-127"/>
              <a:ea typeface="KT&amp;G 상상제목 B" pitchFamily="2" charset="-127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526488" y="1046072"/>
            <a:ext cx="8437999" cy="2022887"/>
            <a:chOff x="513425" y="854074"/>
            <a:chExt cx="8091023" cy="1497824"/>
          </a:xfrm>
        </p:grpSpPr>
        <p:sp>
          <p:nvSpPr>
            <p:cNvPr id="22" name="직사각형 21"/>
            <p:cNvSpPr/>
            <p:nvPr/>
          </p:nvSpPr>
          <p:spPr>
            <a:xfrm>
              <a:off x="513425" y="1417256"/>
              <a:ext cx="2054613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최종 보증인원  확정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347864" y="854074"/>
              <a:ext cx="5256584" cy="14978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10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일 전까지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지불보증인원은 상향조정만 가능하며</a:t>
              </a: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      10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명 단위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로 상향하실 수 있습니다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추가음식은 지불보증인원의 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20%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더 준비해드리며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    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추가될 시 인원대로 정산됩니다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     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(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그 보다 더 초과 시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식사 서비스에 차질이 생길 수 있습니다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.)</a:t>
              </a:r>
              <a:endParaRPr lang="en-US" altLang="ko-KR" sz="1100" b="1" dirty="0">
                <a:solidFill>
                  <a:srgbClr val="00B05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rgbClr val="00B050"/>
                  </a:solidFill>
                  <a:latin typeface="+mn-ea"/>
                </a:rPr>
                <a:t>보증인원은 대인 기준이며</a:t>
              </a:r>
              <a:r>
                <a:rPr lang="en-US" altLang="ko-KR" sz="1100" b="1" dirty="0">
                  <a:solidFill>
                    <a:srgbClr val="00B050"/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rgbClr val="00B050"/>
                  </a:solidFill>
                  <a:latin typeface="+mn-ea"/>
                </a:rPr>
                <a:t>미달 시</a:t>
              </a:r>
              <a:r>
                <a:rPr lang="en-US" altLang="ko-KR" sz="1100" b="1" dirty="0">
                  <a:solidFill>
                    <a:srgbClr val="00B050"/>
                  </a:solidFill>
                  <a:latin typeface="+mn-ea"/>
                </a:rPr>
                <a:t>,</a:t>
              </a:r>
              <a:r>
                <a:rPr lang="ko-KR" altLang="en-US" sz="1100" b="1" dirty="0">
                  <a:solidFill>
                    <a:srgbClr val="00B050"/>
                  </a:solidFill>
                  <a:latin typeface="+mn-ea"/>
                </a:rPr>
                <a:t> 소인은 포함되지 않습니다</a:t>
              </a:r>
              <a:r>
                <a:rPr lang="en-US" altLang="ko-KR" sz="1100" b="1" dirty="0">
                  <a:solidFill>
                    <a:srgbClr val="00B050"/>
                  </a:solidFill>
                  <a:latin typeface="+mn-ea"/>
                </a:rPr>
                <a:t>. 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신랑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.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신부님을 제외하고 모든 인원은 별도 정산됩니다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. (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양가 </a:t>
              </a:r>
              <a:r>
                <a:rPr lang="ko-KR" altLang="en-US" sz="1100" b="1" dirty="0" err="1">
                  <a:solidFill>
                    <a:srgbClr val="C00000"/>
                  </a:solidFill>
                  <a:latin typeface="+mn-ea"/>
                </a:rPr>
                <a:t>혼주분들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 포함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)</a:t>
              </a:r>
            </a:p>
          </p:txBody>
        </p:sp>
        <p:cxnSp>
          <p:nvCxnSpPr>
            <p:cNvPr id="8" name="직선 연결선 7"/>
            <p:cNvCxnSpPr>
              <a:stCxn id="22" idx="3"/>
            </p:cNvCxnSpPr>
            <p:nvPr/>
          </p:nvCxnSpPr>
          <p:spPr>
            <a:xfrm>
              <a:off x="2568038" y="1639009"/>
              <a:ext cx="750406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491720" y="3542780"/>
            <a:ext cx="8472767" cy="2207038"/>
            <a:chOff x="513426" y="2772164"/>
            <a:chExt cx="8091022" cy="1850938"/>
          </a:xfrm>
        </p:grpSpPr>
        <p:sp>
          <p:nvSpPr>
            <p:cNvPr id="23" name="직사각형 22"/>
            <p:cNvSpPr/>
            <p:nvPr/>
          </p:nvSpPr>
          <p:spPr>
            <a:xfrm>
              <a:off x="513426" y="3470974"/>
              <a:ext cx="2054613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식권  수령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347864" y="2772164"/>
              <a:ext cx="5256584" cy="18509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7-9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일전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직접 방문하셔서 식권 수령이 가능합니다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  <a:endParaRPr lang="en-US" altLang="ko-KR" sz="1100" b="1" spc="-150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식권은 대인과 소인을 구분하여 제공해드립니다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외부식권 이용 또한 대인과 소인식권을 구분하여 준비하시기 바랍니다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최종보증인원을 기준으로 양가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20%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씩 더 여유롭게 제공해드립니다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수령한 식권에는 낱장마다 반드시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싸인이나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개인도장을 찍어주셔야 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예식 당일 식권 부족 시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,</a:t>
              </a:r>
              <a:r>
                <a:rPr lang="ko-KR" altLang="en-US" sz="1100" b="1" dirty="0">
                  <a:solidFill>
                    <a:srgbClr val="C00000"/>
                  </a:solidFill>
                  <a:latin typeface="+mn-ea"/>
                </a:rPr>
                <a:t> 경호스텝을 찾으셔서 식권 추가 </a:t>
              </a:r>
              <a:r>
                <a:rPr lang="ko-KR" altLang="en-US" sz="1100" b="1" dirty="0" err="1">
                  <a:solidFill>
                    <a:srgbClr val="C00000"/>
                  </a:solidFill>
                  <a:latin typeface="+mn-ea"/>
                </a:rPr>
                <a:t>부탁드립니다</a:t>
              </a:r>
              <a:r>
                <a:rPr lang="en-US" altLang="ko-KR" sz="1100" b="1" dirty="0">
                  <a:solidFill>
                    <a:srgbClr val="C00000"/>
                  </a:solidFill>
                  <a:latin typeface="+mn-ea"/>
                </a:rPr>
                <a:t>. </a:t>
              </a: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100" b="1" dirty="0">
                  <a:solidFill>
                    <a:srgbClr val="00B050"/>
                  </a:solidFill>
                  <a:latin typeface="+mn-ea"/>
                </a:rPr>
                <a:t>   (</a:t>
              </a:r>
              <a:r>
                <a:rPr lang="ko-KR" altLang="en-US" sz="1100" b="1" dirty="0">
                  <a:solidFill>
                    <a:srgbClr val="00B050"/>
                  </a:solidFill>
                  <a:latin typeface="+mn-ea"/>
                </a:rPr>
                <a:t>예식 당일</a:t>
              </a:r>
              <a:r>
                <a:rPr lang="en-US" altLang="ko-KR" sz="1100" b="1" dirty="0">
                  <a:solidFill>
                    <a:srgbClr val="00B050"/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rgbClr val="00B050"/>
                  </a:solidFill>
                  <a:latin typeface="+mn-ea"/>
                </a:rPr>
                <a:t>추가식권 사인은 동일인이 하시고</a:t>
              </a:r>
              <a:r>
                <a:rPr lang="en-US" altLang="ko-KR" sz="1100" b="1" dirty="0">
                  <a:solidFill>
                    <a:srgbClr val="00B050"/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rgbClr val="00B050"/>
                  </a:solidFill>
                  <a:latin typeface="+mn-ea"/>
                </a:rPr>
                <a:t>찍었던 개인도장도 필히 지참</a:t>
              </a:r>
              <a:r>
                <a:rPr lang="en-US" altLang="ko-KR" sz="1100" b="1" dirty="0">
                  <a:solidFill>
                    <a:srgbClr val="00B050"/>
                  </a:solidFill>
                  <a:latin typeface="+mn-ea"/>
                </a:rPr>
                <a:t>)</a:t>
              </a:r>
              <a:r>
                <a:rPr lang="ko-KR" altLang="en-US" sz="1100" b="1" dirty="0">
                  <a:solidFill>
                    <a:srgbClr val="00B050"/>
                  </a:solidFill>
                  <a:latin typeface="+mn-ea"/>
                </a:rPr>
                <a:t> </a:t>
              </a:r>
              <a:endParaRPr lang="en-US" altLang="ko-KR" sz="1100" b="1" dirty="0">
                <a:solidFill>
                  <a:srgbClr val="00B050"/>
                </a:solidFill>
                <a:latin typeface="+mn-ea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 flipV="1">
              <a:off x="2624924" y="3686998"/>
              <a:ext cx="722940" cy="1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547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-7301" y="627140"/>
            <a:ext cx="9144000" cy="56886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0" y="6309320"/>
            <a:ext cx="9144000" cy="4571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0" y="574969"/>
            <a:ext cx="9144000" cy="4571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195736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72486" y="2376069"/>
            <a:ext cx="210179" cy="420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233" y="157752"/>
            <a:ext cx="4766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각 </a:t>
            </a:r>
            <a:r>
              <a:rPr lang="ko-KR" altLang="en-US" sz="2000" b="1" dirty="0" err="1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주차별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 예식 준비사항  </a:t>
            </a: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[ 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예식 당일  </a:t>
            </a: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]</a:t>
            </a:r>
            <a:endParaRPr lang="ko-KR" altLang="en-US" sz="2000" b="1" dirty="0">
              <a:solidFill>
                <a:schemeClr val="accent6">
                  <a:lumMod val="75000"/>
                </a:schemeClr>
              </a:solidFill>
              <a:latin typeface="KT&amp;G 상상제목 B" pitchFamily="2" charset="-127"/>
              <a:ea typeface="KT&amp;G 상상제목 B" pitchFamily="2" charset="-127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513426" y="836712"/>
            <a:ext cx="8091022" cy="1296144"/>
            <a:chOff x="513426" y="827283"/>
            <a:chExt cx="8091022" cy="1296144"/>
          </a:xfrm>
        </p:grpSpPr>
        <p:sp>
          <p:nvSpPr>
            <p:cNvPr id="22" name="직사각형 21"/>
            <p:cNvSpPr/>
            <p:nvPr/>
          </p:nvSpPr>
          <p:spPr>
            <a:xfrm>
              <a:off x="513426" y="1259331"/>
              <a:ext cx="2111498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그랜드  도착안내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347864" y="827283"/>
              <a:ext cx="5256584" cy="12961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 당일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주최측은 예식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1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시간 전까지 도착하시면 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 (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신랑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신부님은 도착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10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분 전에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연락주시면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안내가 보다 원활하게 진행됩니다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.)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주례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/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사회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/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이벤트 관계자는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30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분 전까지 도착하시면 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 (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도착하시면 준비사항에 대해 안내해드립니다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.)</a:t>
              </a:r>
            </a:p>
          </p:txBody>
        </p:sp>
        <p:cxnSp>
          <p:nvCxnSpPr>
            <p:cNvPr id="8" name="직선 연결선 7"/>
            <p:cNvCxnSpPr>
              <a:stCxn id="22" idx="3"/>
            </p:cNvCxnSpPr>
            <p:nvPr/>
          </p:nvCxnSpPr>
          <p:spPr>
            <a:xfrm flipV="1">
              <a:off x="2624924" y="1481083"/>
              <a:ext cx="722940" cy="1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513426" y="2399963"/>
            <a:ext cx="8091022" cy="747269"/>
            <a:chOff x="513426" y="2650440"/>
            <a:chExt cx="8091022" cy="747269"/>
          </a:xfrm>
        </p:grpSpPr>
        <p:sp>
          <p:nvSpPr>
            <p:cNvPr id="23" name="직사각형 22"/>
            <p:cNvSpPr/>
            <p:nvPr/>
          </p:nvSpPr>
          <p:spPr>
            <a:xfrm>
              <a:off x="513426" y="2794789"/>
              <a:ext cx="2111498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err="1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접수대</a:t>
              </a:r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  이용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347864" y="2650440"/>
              <a:ext cx="5256584" cy="74726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1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시간 전부터 이용 가능합니다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부주의로 인한 축의금 관련 문제 발생 시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당사는 책임지지 않습니다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</a:t>
              </a:r>
            </a:p>
          </p:txBody>
        </p:sp>
        <p:cxnSp>
          <p:nvCxnSpPr>
            <p:cNvPr id="26" name="직선 연결선 25"/>
            <p:cNvCxnSpPr/>
            <p:nvPr/>
          </p:nvCxnSpPr>
          <p:spPr>
            <a:xfrm flipV="1">
              <a:off x="2650150" y="3017380"/>
              <a:ext cx="722940" cy="1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그룹 41"/>
          <p:cNvGrpSpPr/>
          <p:nvPr/>
        </p:nvGrpSpPr>
        <p:grpSpPr>
          <a:xfrm>
            <a:off x="513426" y="4704591"/>
            <a:ext cx="8137804" cy="1316695"/>
            <a:chOff x="513426" y="1022755"/>
            <a:chExt cx="8083721" cy="1296144"/>
          </a:xfrm>
        </p:grpSpPr>
        <p:sp>
          <p:nvSpPr>
            <p:cNvPr id="43" name="직사각형 42"/>
            <p:cNvSpPr/>
            <p:nvPr/>
          </p:nvSpPr>
          <p:spPr>
            <a:xfrm>
              <a:off x="513426" y="1403347"/>
              <a:ext cx="2111498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예식진행  음악안내</a:t>
              </a: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340563" y="1022755"/>
              <a:ext cx="5256584" cy="12961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3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중주 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–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연주곡은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 웹하드 통해서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확인 가능하십니다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개인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BGM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이용 시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–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 일주일 전까지 그랜드 웹하드로 보내주세요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웹하드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hlinkClick r:id="rId3"/>
                </a:rPr>
                <a:t>http://www.webhard.co.kr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  <a:r>
                <a:rPr lang="en-US" altLang="ko-KR" sz="10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[</a:t>
              </a:r>
              <a:r>
                <a:rPr lang="ko-KR" altLang="en-US" sz="10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아이디</a:t>
              </a:r>
              <a:r>
                <a:rPr lang="en-US" altLang="ko-KR" sz="10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0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비밀번호 </a:t>
              </a:r>
              <a:r>
                <a:rPr lang="en-US" altLang="ko-KR" sz="10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: grand9000,grand9000]</a:t>
              </a:r>
            </a:p>
          </p:txBody>
        </p:sp>
        <p:cxnSp>
          <p:nvCxnSpPr>
            <p:cNvPr id="45" name="직선 연결선 44"/>
            <p:cNvCxnSpPr>
              <a:stCxn id="43" idx="3"/>
            </p:cNvCxnSpPr>
            <p:nvPr/>
          </p:nvCxnSpPr>
          <p:spPr>
            <a:xfrm flipV="1">
              <a:off x="2624924" y="1625099"/>
              <a:ext cx="722940" cy="1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그룹 33"/>
          <p:cNvGrpSpPr/>
          <p:nvPr/>
        </p:nvGrpSpPr>
        <p:grpSpPr>
          <a:xfrm>
            <a:off x="513426" y="3547536"/>
            <a:ext cx="8137804" cy="873197"/>
            <a:chOff x="513426" y="4308238"/>
            <a:chExt cx="8066019" cy="662903"/>
          </a:xfrm>
        </p:grpSpPr>
        <p:sp>
          <p:nvSpPr>
            <p:cNvPr id="35" name="직사각형 34"/>
            <p:cNvSpPr/>
            <p:nvPr/>
          </p:nvSpPr>
          <p:spPr>
            <a:xfrm>
              <a:off x="513426" y="4433278"/>
              <a:ext cx="2111498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포토  </a:t>
              </a:r>
              <a:r>
                <a:rPr lang="ko-KR" altLang="en-US" sz="1600" b="1" dirty="0" err="1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데코레이션</a:t>
              </a:r>
              <a:endParaRPr lang="ko-KR" altLang="en-US" sz="1600" b="1" dirty="0">
                <a:solidFill>
                  <a:schemeClr val="tx2">
                    <a:lumMod val="50000"/>
                  </a:schemeClr>
                </a:solidFill>
                <a:latin typeface="KT&amp;G 상상제목 B" pitchFamily="2" charset="-127"/>
                <a:ea typeface="KT&amp;G 상상제목 B" pitchFamily="2" charset="-127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322861" y="4308238"/>
              <a:ext cx="5256584" cy="66290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 당일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4X6inch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사이즈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5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장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5X7inch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사이즈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3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장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당일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이젤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2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개까지 </a:t>
              </a: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     대여 가능합니다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DID :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사진파일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1~10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장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(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사진은 번호 매김하여 알집으로 압축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)</a:t>
              </a:r>
            </a:p>
          </p:txBody>
        </p:sp>
        <p:cxnSp>
          <p:nvCxnSpPr>
            <p:cNvPr id="37" name="직선 연결선 36"/>
            <p:cNvCxnSpPr>
              <a:cxnSpLocks/>
            </p:cNvCxnSpPr>
            <p:nvPr/>
          </p:nvCxnSpPr>
          <p:spPr>
            <a:xfrm>
              <a:off x="2631302" y="4607849"/>
              <a:ext cx="691559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369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574313"/>
            <a:ext cx="9144000" cy="57343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0" y="6309320"/>
            <a:ext cx="9144000" cy="4571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0" y="574969"/>
            <a:ext cx="9144000" cy="4571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195736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72486" y="2376069"/>
            <a:ext cx="210179" cy="420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437" y="138330"/>
            <a:ext cx="3918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각 </a:t>
            </a:r>
            <a:r>
              <a:rPr lang="ko-KR" altLang="en-US" sz="2000" b="1" dirty="0" err="1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주차별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  예식 준비사항  </a:t>
            </a: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[ 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예식 당일  </a:t>
            </a: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]</a:t>
            </a:r>
            <a:endParaRPr lang="ko-KR" altLang="en-US" sz="2000" b="1" dirty="0">
              <a:solidFill>
                <a:schemeClr val="accent6">
                  <a:lumMod val="75000"/>
                </a:schemeClr>
              </a:solidFill>
              <a:latin typeface="KT&amp;G 상상제목 B" pitchFamily="2" charset="-127"/>
              <a:ea typeface="KT&amp;G 상상제목 B" pitchFamily="2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300138" y="5298003"/>
            <a:ext cx="8491966" cy="896135"/>
            <a:chOff x="300139" y="4208458"/>
            <a:chExt cx="8147835" cy="864096"/>
          </a:xfrm>
        </p:grpSpPr>
        <p:sp>
          <p:nvSpPr>
            <p:cNvPr id="25" name="직사각형 24"/>
            <p:cNvSpPr/>
            <p:nvPr/>
          </p:nvSpPr>
          <p:spPr>
            <a:xfrm>
              <a:off x="300139" y="4368718"/>
              <a:ext cx="2111499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예식 종료  후  안내</a:t>
              </a: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052742" y="4208458"/>
              <a:ext cx="5395232" cy="86409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>
                <a:lnSpc>
                  <a:spcPct val="150000"/>
                </a:lnSpc>
              </a:pP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예식종료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sym typeface="Wingdings 3"/>
                </a:rPr>
                <a:t>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연회장 이동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sym typeface="Wingdings 3"/>
                </a:rPr>
                <a:t>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축의금 정산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(2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층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정산실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이용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)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sym typeface="Wingdings 3"/>
                </a:rPr>
                <a:t>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식사</a:t>
              </a: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   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sym typeface="Wingdings 3"/>
                </a:rPr>
                <a:t>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폐백종료 후 신랑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신부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가족 연회장 입장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sym typeface="Wingdings 3"/>
                </a:rPr>
                <a:t>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  <a:r>
                <a:rPr lang="en-US" altLang="ko-KR" sz="1100" b="1" dirty="0">
                  <a:solidFill>
                    <a:srgbClr val="FF0000"/>
                  </a:solidFill>
                  <a:latin typeface="+mn-ea"/>
                </a:rPr>
                <a:t>2</a:t>
              </a:r>
              <a:r>
                <a:rPr lang="ko-KR" altLang="en-US" sz="1100" b="1" dirty="0">
                  <a:solidFill>
                    <a:srgbClr val="FF0000"/>
                  </a:solidFill>
                  <a:latin typeface="+mn-ea"/>
                </a:rPr>
                <a:t>층 정산실에서 식권마감</a:t>
              </a:r>
              <a:endParaRPr lang="en-US" altLang="ko-KR" sz="1100" b="1" dirty="0">
                <a:solidFill>
                  <a:srgbClr val="FF0000"/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   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sym typeface="Wingdings 3"/>
                </a:rPr>
                <a:t>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정산부분 안내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sym typeface="Wingdings 3"/>
                </a:rPr>
                <a:t>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2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층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계산실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계산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</a:p>
            <a:p>
              <a:pPr>
                <a:lnSpc>
                  <a:spcPct val="150000"/>
                </a:lnSpc>
              </a:pP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</p:txBody>
        </p:sp>
        <p:cxnSp>
          <p:nvCxnSpPr>
            <p:cNvPr id="29" name="직선 연결선 28"/>
            <p:cNvCxnSpPr>
              <a:cxnSpLocks/>
            </p:cNvCxnSpPr>
            <p:nvPr/>
          </p:nvCxnSpPr>
          <p:spPr>
            <a:xfrm>
              <a:off x="2402850" y="4552451"/>
              <a:ext cx="628004" cy="5685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그룹 37"/>
          <p:cNvGrpSpPr/>
          <p:nvPr/>
        </p:nvGrpSpPr>
        <p:grpSpPr>
          <a:xfrm>
            <a:off x="293227" y="4309102"/>
            <a:ext cx="8498877" cy="889356"/>
            <a:chOff x="495586" y="5144831"/>
            <a:chExt cx="8006986" cy="864096"/>
          </a:xfrm>
        </p:grpSpPr>
        <p:sp>
          <p:nvSpPr>
            <p:cNvPr id="39" name="직사각형 38"/>
            <p:cNvSpPr/>
            <p:nvPr/>
          </p:nvSpPr>
          <p:spPr>
            <a:xfrm>
              <a:off x="495586" y="5380805"/>
              <a:ext cx="2017888" cy="3998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폐백  진행</a:t>
              </a: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3204917" y="5144831"/>
              <a:ext cx="5297655" cy="86409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예식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sym typeface="Wingdings 3"/>
                </a:rPr>
                <a:t>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하객인사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sym typeface="Wingdings 3"/>
                </a:rPr>
                <a:t>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식사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  <a:sym typeface="Wingdings 3"/>
                </a:rPr>
                <a:t>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폐백 순서로 진행됩니다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준비해오시는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한복은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모두 예식시간과 성함을 기재하셔서 부착하신 후 가져오셔야 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.-</a:t>
              </a:r>
              <a:r>
                <a:rPr lang="ko-KR" altLang="en-US" sz="1100" b="1" dirty="0" err="1">
                  <a:solidFill>
                    <a:srgbClr val="FF0000"/>
                  </a:solidFill>
                  <a:latin typeface="+mn-ea"/>
                </a:rPr>
                <a:t>네임텍</a:t>
              </a:r>
              <a:r>
                <a:rPr lang="ko-KR" altLang="en-US" sz="1100" b="1" dirty="0">
                  <a:solidFill>
                    <a:srgbClr val="FF0000"/>
                  </a:solidFill>
                  <a:latin typeface="+mn-ea"/>
                </a:rPr>
                <a:t> 부착</a:t>
              </a: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</p:txBody>
        </p:sp>
        <p:cxnSp>
          <p:nvCxnSpPr>
            <p:cNvPr id="41" name="직선 연결선 40"/>
            <p:cNvCxnSpPr>
              <a:cxnSpLocks/>
            </p:cNvCxnSpPr>
            <p:nvPr/>
          </p:nvCxnSpPr>
          <p:spPr>
            <a:xfrm flipV="1">
              <a:off x="2557547" y="5613790"/>
              <a:ext cx="603296" cy="573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그룹 25"/>
          <p:cNvGrpSpPr/>
          <p:nvPr/>
        </p:nvGrpSpPr>
        <p:grpSpPr>
          <a:xfrm>
            <a:off x="293908" y="795416"/>
            <a:ext cx="8556184" cy="1109960"/>
            <a:chOff x="495585" y="2574196"/>
            <a:chExt cx="8556184" cy="1109960"/>
          </a:xfrm>
        </p:grpSpPr>
        <p:sp>
          <p:nvSpPr>
            <p:cNvPr id="27" name="직사각형 26"/>
            <p:cNvSpPr/>
            <p:nvPr/>
          </p:nvSpPr>
          <p:spPr>
            <a:xfrm>
              <a:off x="495585" y="2994787"/>
              <a:ext cx="2150794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주차  안내</a:t>
              </a: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3353580" y="2574196"/>
              <a:ext cx="5698189" cy="11099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itchFamily="2" charset="2"/>
                <a:buChar char="§"/>
              </a:pPr>
              <a:endParaRPr lang="en-US" altLang="ko-KR" sz="105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하객 분들은 지상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2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시간 무료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서울이레빌딩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(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신관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) 3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시간 무료주차 가능합니다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주최측은 총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5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대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(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양가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혼주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신랑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&amp;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신부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웨딩카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) 6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시간 무료주차 가능합니다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지방 하객 버스는 별도의  주차공간으로 안내해드립니다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 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endParaRPr lang="en-US" altLang="ko-KR" sz="105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</p:txBody>
        </p:sp>
        <p:cxnSp>
          <p:nvCxnSpPr>
            <p:cNvPr id="31" name="직선 연결선 30"/>
            <p:cNvCxnSpPr/>
            <p:nvPr/>
          </p:nvCxnSpPr>
          <p:spPr>
            <a:xfrm flipV="1">
              <a:off x="2624924" y="3222267"/>
              <a:ext cx="722940" cy="1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그룹 31"/>
          <p:cNvGrpSpPr/>
          <p:nvPr/>
        </p:nvGrpSpPr>
        <p:grpSpPr>
          <a:xfrm>
            <a:off x="293908" y="2124132"/>
            <a:ext cx="8547574" cy="1149396"/>
            <a:chOff x="551369" y="4344258"/>
            <a:chExt cx="8547574" cy="1149396"/>
          </a:xfrm>
        </p:grpSpPr>
        <p:sp>
          <p:nvSpPr>
            <p:cNvPr id="33" name="직사각형 32"/>
            <p:cNvSpPr/>
            <p:nvPr/>
          </p:nvSpPr>
          <p:spPr>
            <a:xfrm>
              <a:off x="551369" y="4704297"/>
              <a:ext cx="2142557" cy="4435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T&amp;G 상상제목 B" pitchFamily="2" charset="-127"/>
                  <a:ea typeface="KT&amp;G 상상제목 B" pitchFamily="2" charset="-127"/>
                </a:rPr>
                <a:t>셔틀버스  이용</a:t>
              </a: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3400754" y="4344258"/>
              <a:ext cx="5698189" cy="114939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첫 예식시간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1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시간 전부터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마지막 예식시간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2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시간 후까지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,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수시 운행합니다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.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정류장 </a:t>
              </a: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: 1)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서울이레빌딩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신관 </a:t>
              </a:r>
              <a:r>
                <a:rPr lang="ko-KR" altLang="en-US" sz="1100" b="1" dirty="0" err="1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주차장앞</a:t>
              </a: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                 2)</a:t>
              </a:r>
              <a:r>
                <a:rPr lang="ko-KR" altLang="en-US" sz="1100" b="1" dirty="0">
                  <a:solidFill>
                    <a:schemeClr val="tx2">
                      <a:lumMod val="50000"/>
                    </a:schemeClr>
                  </a:solidFill>
                  <a:latin typeface="+mn-ea"/>
                </a:rPr>
                <a:t>당사 지상주차장</a:t>
              </a:r>
              <a:endParaRPr lang="en-US" altLang="ko-KR" sz="1100" b="1" dirty="0">
                <a:solidFill>
                  <a:schemeClr val="tx2">
                    <a:lumMod val="50000"/>
                  </a:schemeClr>
                </a:solidFill>
                <a:latin typeface="+mn-ea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 flipV="1">
              <a:off x="2674050" y="4920320"/>
              <a:ext cx="722940" cy="1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직사각형 5"/>
          <p:cNvSpPr/>
          <p:nvPr/>
        </p:nvSpPr>
        <p:spPr>
          <a:xfrm>
            <a:off x="311974" y="3598623"/>
            <a:ext cx="2150793" cy="507399"/>
          </a:xfrm>
          <a:prstGeom prst="rect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2">
                    <a:lumMod val="50000"/>
                  </a:schemeClr>
                </a:solidFill>
                <a:latin typeface="KT&amp;G 상상제목 B" pitchFamily="2" charset="-127"/>
                <a:ea typeface="KT&amp;G 상상제목 B" pitchFamily="2" charset="-127"/>
              </a:rPr>
              <a:t>당일 화환  안내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156036" y="3462193"/>
            <a:ext cx="5675989" cy="63364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>
                <a:solidFill>
                  <a:schemeClr val="tx1"/>
                </a:solidFill>
              </a:rPr>
              <a:t>화환 당일 당사 수거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 err="1">
                <a:solidFill>
                  <a:schemeClr val="tx1"/>
                </a:solidFill>
              </a:rPr>
              <a:t>추최측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수거원할경우</a:t>
            </a:r>
            <a:r>
              <a:rPr lang="ko-KR" altLang="en-US" sz="1100" dirty="0">
                <a:solidFill>
                  <a:schemeClr val="tx1"/>
                </a:solidFill>
              </a:rPr>
              <a:t> 최종확인시 </a:t>
            </a:r>
            <a:r>
              <a:rPr lang="ko-KR" altLang="en-US" sz="1100" dirty="0" err="1">
                <a:solidFill>
                  <a:schemeClr val="tx1"/>
                </a:solidFill>
              </a:rPr>
              <a:t>확인요함</a:t>
            </a:r>
            <a:endParaRPr lang="en-US" altLang="ko-KR" sz="1100" dirty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b="1" dirty="0">
                <a:solidFill>
                  <a:schemeClr val="tx2">
                    <a:lumMod val="50000"/>
                  </a:schemeClr>
                </a:solidFill>
              </a:rPr>
              <a:t>화환리본을 수거하여 주최측에 직접 전달해드립니다</a:t>
            </a:r>
            <a:r>
              <a:rPr lang="en-US" altLang="ko-KR" sz="11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ko-KR" altLang="en-US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2435079" y="3790183"/>
            <a:ext cx="69071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6074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accent6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4258</TotalTime>
  <Words>644</Words>
  <Application>Microsoft Office PowerPoint</Application>
  <PresentationFormat>화면 슬라이드 쇼(4:3)</PresentationFormat>
  <Paragraphs>80</Paragraphs>
  <Slides>4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Dawoon Jeong</dc:creator>
  <cp:lastModifiedBy>Administrator</cp:lastModifiedBy>
  <cp:revision>411</cp:revision>
  <cp:lastPrinted>2023-08-15T08:13:35Z</cp:lastPrinted>
  <dcterms:created xsi:type="dcterms:W3CDTF">2014-11-13T04:11:13Z</dcterms:created>
  <dcterms:modified xsi:type="dcterms:W3CDTF">2023-12-12T07:25:32Z</dcterms:modified>
</cp:coreProperties>
</file>